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65" r:id="rId14"/>
    <p:sldId id="268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A0A161-D420-F169-5842-BDEA91674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00F059D-0D10-1821-B68C-599D87593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990C7F3-D93A-FE04-B5E9-539BAFB0B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639E-646B-495B-8A92-86E499B96D37}" type="datetimeFigureOut">
              <a:rPr lang="da-DK" smtClean="0"/>
              <a:t>21-09-2023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3BC5547-73CC-5EAA-D83C-EB9FFCECC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65E332A-B94D-7ED1-D882-FB3B65F21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4CF5-C545-4015-868C-FEE7B24BAE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8509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0317D5-4E1A-3E94-134A-4D8731ED4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2773DA1-A7C5-E4D5-D5A8-4F8D555CE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88BD287-A761-473B-239D-5D08620FA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639E-646B-495B-8A92-86E499B96D37}" type="datetimeFigureOut">
              <a:rPr lang="da-DK" smtClean="0"/>
              <a:t>21-09-2023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E2BEE0F-5D0C-C2B1-E703-79D8EEDD9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DE512A1-AC29-F6FD-B540-52A181BC6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4CF5-C545-4015-868C-FEE7B24BAE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2312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9556E128-ED99-01E3-61B2-C33220F474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F6170C-0C08-490D-C885-D3A2814A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949E759-30CE-0616-EB46-0932F1EEA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639E-646B-495B-8A92-86E499B96D37}" type="datetimeFigureOut">
              <a:rPr lang="da-DK" smtClean="0"/>
              <a:t>21-09-2023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E8A6A2E-CBA2-0E49-09C7-65320B1CF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C2BE8A6-9EF6-1A91-E49E-DA9E5B4D6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4CF5-C545-4015-868C-FEE7B24BAE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3712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07DC5B-AFF7-BFD9-8E90-CCDA1B3BB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0C082D8-5AF0-F2CF-1D38-1515A31CD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F51B13F-FA4A-A045-C61A-CC42F3861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639E-646B-495B-8A92-86E499B96D37}" type="datetimeFigureOut">
              <a:rPr lang="da-DK" smtClean="0"/>
              <a:t>21-09-2023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9A19668-3AAE-2BE1-547B-0802CE489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98A5A88-35AC-1DB5-EB6B-0AC198638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4CF5-C545-4015-868C-FEE7B24BAE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1124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A30C52-BA3E-1666-0260-DA4917053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6642248-5F74-74E1-0304-974BE3FA4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3946A3F-B1B0-F2A2-ED1C-63B2C22A0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639E-646B-495B-8A92-86E499B96D37}" type="datetimeFigureOut">
              <a:rPr lang="da-DK" smtClean="0"/>
              <a:t>21-09-2023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D705DF8-BFFA-ACD6-FB02-6C26DDA3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A598931-DEF0-0045-5763-69341E360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4CF5-C545-4015-868C-FEE7B24BAE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0129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647326-503F-52FB-E95C-3D629BA60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0B8B07-B135-7748-B4D2-4E732C24D7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CABC8A8-F259-74DE-95BE-027B95F08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1980F29-8BC8-A31C-4FAD-7CDEC653E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639E-646B-495B-8A92-86E499B96D37}" type="datetimeFigureOut">
              <a:rPr lang="da-DK" smtClean="0"/>
              <a:t>21-09-2023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4B907F7-8BE6-7BC3-C386-F8685D645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819FCDD-4AF7-6EE8-1BB4-6FA02EE5A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4CF5-C545-4015-868C-FEE7B24BAE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120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240A53-6864-5BE3-B121-46C88B858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3DC8FCF-0ACD-9210-60A9-6CCF51BBD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3BD3800-312D-F829-E183-B33CCB094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152D4DC-C118-FE75-5C6A-A35B04F216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E6DE1E7-D73E-C71A-5BF6-4811FD6801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B62496D1-94AC-F5CF-C35C-3E638F629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639E-646B-495B-8A92-86E499B96D37}" type="datetimeFigureOut">
              <a:rPr lang="da-DK" smtClean="0"/>
              <a:t>21-09-2023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CC1CE85-94D1-2496-C36D-A9F59BB1E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7CC1C135-256A-8596-DD5D-0D39C6FB5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4CF5-C545-4015-868C-FEE7B24BAE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3282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3733F-5CAE-691A-4628-C2F5B57D0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1B822CC-AF15-512A-8ACC-BBC67447A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639E-646B-495B-8A92-86E499B96D37}" type="datetimeFigureOut">
              <a:rPr lang="da-DK" smtClean="0"/>
              <a:t>21-09-2023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EA22C21-A8D7-067F-9FC7-894058897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5DE8D9-0B09-54FC-279C-D3FB9E26A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4CF5-C545-4015-868C-FEE7B24BAE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915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E91F4D5-E1A7-4630-C6BD-13B1295FD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639E-646B-495B-8A92-86E499B96D37}" type="datetimeFigureOut">
              <a:rPr lang="da-DK" smtClean="0"/>
              <a:t>21-09-2023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5FB83D0-914A-8185-5752-463511AAC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2647794-E221-D293-C83A-93FCBDAAC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4CF5-C545-4015-868C-FEE7B24BAE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180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0F0FBB-9031-8FFE-B178-55A56DECD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802C2F5-F53D-07A2-8BAD-BE95AF057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2114DCF-970E-059A-0F07-C167A2673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594C019-5E6C-0B18-1953-997491BE9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639E-646B-495B-8A92-86E499B96D37}" type="datetimeFigureOut">
              <a:rPr lang="da-DK" smtClean="0"/>
              <a:t>21-09-2023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2132081-BDA4-44E7-EE7E-42CB1288B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6FBE4F3-12CA-71B7-5BFF-E5FF65A27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4CF5-C545-4015-868C-FEE7B24BAE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661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673476-20B7-0A23-1AE7-0A4BA5171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310C5CD-6431-E5E7-3BF8-9CB0EA6425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33E1721-FA2D-AC5F-1033-0BBF1FCB3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B53D2B4-F035-FF6E-8349-FDDAAD4AD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639E-646B-495B-8A92-86E499B96D37}" type="datetimeFigureOut">
              <a:rPr lang="da-DK" smtClean="0"/>
              <a:t>21-09-2023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D08D537-42B3-35AF-42C8-D0BE2CF2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A635A54-6977-08B1-4DF0-21D448409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4CF5-C545-4015-868C-FEE7B24BAE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613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FA8F770-D76E-3C27-1554-E04EB7312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9DDC17F-FA47-3BEB-1B9A-FBD7CBF6A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47D8040-39F0-85AE-FBFA-5A1F5F82E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1639E-646B-495B-8A92-86E499B96D37}" type="datetimeFigureOut">
              <a:rPr lang="da-DK" smtClean="0"/>
              <a:t>21-09-2023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BAF310C-700C-032F-7CB1-DD3324038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A4F78A0-0B32-AB17-96FA-54D04BF868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04CF5-C545-4015-868C-FEE7B24BAE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183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48B49-6135-48B6-AC0F-97E5D8D1F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9C6E52-32D7-AE7D-6B75-BC93A4C771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9766" y="1146412"/>
            <a:ext cx="9014348" cy="2402006"/>
          </a:xfrm>
        </p:spPr>
        <p:txBody>
          <a:bodyPr anchor="b">
            <a:normAutofit/>
          </a:bodyPr>
          <a:lstStyle/>
          <a:p>
            <a:pPr algn="l"/>
            <a:r>
              <a:rPr lang="da-DK" sz="4800"/>
              <a:t>Borgerpårørende møde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" y="4374554"/>
            <a:ext cx="12192007" cy="248344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40655" y="4374554"/>
            <a:ext cx="4051344" cy="2483446"/>
          </a:xfrm>
          <a:prstGeom prst="rect">
            <a:avLst/>
          </a:prstGeom>
          <a:gradFill>
            <a:gsLst>
              <a:gs pos="4000">
                <a:schemeClr val="accent1">
                  <a:alpha val="21000"/>
                </a:schemeClr>
              </a:gs>
              <a:gs pos="83000">
                <a:schemeClr val="accent1">
                  <a:lumMod val="50000"/>
                  <a:alpha val="61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56AC18-FB41-4977-8B0C-F5082335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379429"/>
            <a:ext cx="12191984" cy="1953928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alpha val="5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" y="4380927"/>
            <a:ext cx="12192000" cy="2019443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45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B07A769-9CE6-442A-A22C-1834BA0195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9765" y="4892722"/>
            <a:ext cx="6387155" cy="1078173"/>
          </a:xfrm>
        </p:spPr>
        <p:txBody>
          <a:bodyPr anchor="ctr">
            <a:normAutofit/>
          </a:bodyPr>
          <a:lstStyle/>
          <a:p>
            <a:pPr algn="l"/>
            <a:r>
              <a:rPr lang="da-DK">
                <a:solidFill>
                  <a:srgbClr val="FFFFFF"/>
                </a:solidFill>
              </a:rPr>
              <a:t>18.9.23</a:t>
            </a:r>
          </a:p>
        </p:txBody>
      </p:sp>
    </p:spTree>
    <p:extLst>
      <p:ext uri="{BB962C8B-B14F-4D97-AF65-F5344CB8AC3E}">
        <p14:creationId xmlns:p14="http://schemas.microsoft.com/office/powerpoint/2010/main" val="3474672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F50DBE7-056F-9496-E5EA-E54D06966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Tilsynsbesøg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D. 6. og 7. </a:t>
            </a:r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september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CD68FC2-3D9E-160D-377E-76DBE99C3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da-DK" sz="2000" dirty="0"/>
              <a:t>I</a:t>
            </a:r>
            <a:r>
              <a:rPr lang="da-DK" sz="2000" dirty="0">
                <a:effectLst/>
              </a:rPr>
              <a:t>mponeret over hvordan vi formåede at bruge arbejdsopgaver og det at gå på arbejde til at skabe udvikling.</a:t>
            </a:r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da-DK" sz="2000" dirty="0"/>
              <a:t>F</a:t>
            </a:r>
            <a:r>
              <a:rPr lang="da-DK" sz="2000" dirty="0">
                <a:effectLst/>
              </a:rPr>
              <a:t>antastisk sted at komme selvom der er forskellighed i opgaver, indretning og kultur</a:t>
            </a:r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da-DK" sz="2000" dirty="0" err="1"/>
              <a:t>S</a:t>
            </a:r>
            <a:r>
              <a:rPr lang="da-DK" sz="2000" dirty="0" err="1">
                <a:effectLst/>
              </a:rPr>
              <a:t>amstemthed</a:t>
            </a:r>
            <a:r>
              <a:rPr lang="da-DK" sz="2000" dirty="0">
                <a:effectLst/>
              </a:rPr>
              <a:t> om det der er vores kerneopgave og den vej, vi vil.</a:t>
            </a:r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da-DK" sz="2000" dirty="0">
                <a:effectLst/>
              </a:rPr>
              <a:t>Ligeledes er det medarbejderne siger om deres oplevelse samstemt med det i som personale siger, og det jeg som leder siger.</a:t>
            </a:r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da-DK" sz="2000" dirty="0"/>
              <a:t>D</a:t>
            </a:r>
            <a:r>
              <a:rPr lang="da-DK" sz="2000" dirty="0">
                <a:effectLst/>
              </a:rPr>
              <a:t>er er fælles ejerskab hele vejen.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74252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3C48B49-6135-48B6-AC0F-97E5D8D1F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F53E29C-1897-D5F1-5CE6-52197E7E7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9766" y="1146412"/>
            <a:ext cx="9014348" cy="2402006"/>
          </a:xfrm>
        </p:spPr>
        <p:txBody>
          <a:bodyPr anchor="b">
            <a:normAutofit/>
          </a:bodyPr>
          <a:lstStyle/>
          <a:p>
            <a:pPr algn="l"/>
            <a:r>
              <a:rPr lang="da-DK" sz="4800"/>
              <a:t>Kløvercafeen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" y="4374554"/>
            <a:ext cx="12192007" cy="248344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40655" y="4374554"/>
            <a:ext cx="4051344" cy="2483446"/>
          </a:xfrm>
          <a:prstGeom prst="rect">
            <a:avLst/>
          </a:prstGeom>
          <a:gradFill>
            <a:gsLst>
              <a:gs pos="4000">
                <a:schemeClr val="accent1">
                  <a:alpha val="21000"/>
                </a:schemeClr>
              </a:gs>
              <a:gs pos="83000">
                <a:schemeClr val="accent1">
                  <a:lumMod val="50000"/>
                  <a:alpha val="61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256AC18-FB41-4977-8B0C-F5082335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379429"/>
            <a:ext cx="12191984" cy="1953928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alpha val="5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" y="4380927"/>
            <a:ext cx="12192000" cy="2019443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45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51F94BD-821D-5E4D-4986-A8E77C602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9765" y="4892722"/>
            <a:ext cx="6387155" cy="1078173"/>
          </a:xfrm>
        </p:spPr>
        <p:txBody>
          <a:bodyPr anchor="ctr">
            <a:normAutofit/>
          </a:bodyPr>
          <a:lstStyle/>
          <a:p>
            <a:pPr algn="l"/>
            <a:endParaRPr lang="da-D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2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B4F62D2-ADC8-91B1-9C06-13A3BDE80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315" y="643466"/>
            <a:ext cx="810336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82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48B49-6135-48B6-AC0F-97E5D8D1F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26E0C6-8E17-A68B-0832-075FC32F5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9766" y="1146412"/>
            <a:ext cx="9014348" cy="2402006"/>
          </a:xfrm>
        </p:spPr>
        <p:txBody>
          <a:bodyPr anchor="b">
            <a:normAutofit/>
          </a:bodyPr>
          <a:lstStyle/>
          <a:p>
            <a:pPr algn="l"/>
            <a:r>
              <a:rPr lang="da-DK" sz="4800"/>
              <a:t>Pædagogisk faglighed og udvikling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" y="4374554"/>
            <a:ext cx="12192007" cy="248344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40655" y="4374554"/>
            <a:ext cx="4051344" cy="2483446"/>
          </a:xfrm>
          <a:prstGeom prst="rect">
            <a:avLst/>
          </a:prstGeom>
          <a:gradFill>
            <a:gsLst>
              <a:gs pos="4000">
                <a:schemeClr val="accent1">
                  <a:alpha val="21000"/>
                </a:schemeClr>
              </a:gs>
              <a:gs pos="83000">
                <a:schemeClr val="accent1">
                  <a:lumMod val="50000"/>
                  <a:alpha val="61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56AC18-FB41-4977-8B0C-F5082335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379429"/>
            <a:ext cx="12191984" cy="1953928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alpha val="5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" y="4380927"/>
            <a:ext cx="12192000" cy="2019443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45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46E71BB-B732-69A6-2704-141A3361B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9765" y="4694830"/>
            <a:ext cx="10309785" cy="1276065"/>
          </a:xfrm>
        </p:spPr>
        <p:txBody>
          <a:bodyPr anchor="ctr">
            <a:normAutofit lnSpcReduction="10000"/>
          </a:bodyPr>
          <a:lstStyle/>
          <a:p>
            <a:pPr algn="l"/>
            <a:r>
              <a:rPr lang="da-DK" dirty="0">
                <a:solidFill>
                  <a:srgbClr val="FFFFFF"/>
                </a:solidFill>
              </a:rPr>
              <a:t>I 2023 har vi arbejdet med adfærd, overbevisninger, holdninger og værdier. </a:t>
            </a:r>
          </a:p>
          <a:p>
            <a:pPr algn="l"/>
            <a:r>
              <a:rPr lang="da-DK" dirty="0">
                <a:solidFill>
                  <a:srgbClr val="FFFFFF"/>
                </a:solidFill>
              </a:rPr>
              <a:t>Stort fokus på pædagogisk faglighed. Sparring på tværs. </a:t>
            </a:r>
          </a:p>
          <a:p>
            <a:pPr algn="l"/>
            <a:r>
              <a:rPr lang="da-DK" dirty="0">
                <a:solidFill>
                  <a:srgbClr val="FFFFFF"/>
                </a:solidFill>
              </a:rPr>
              <a:t>Forstyrre hinanden </a:t>
            </a:r>
          </a:p>
        </p:txBody>
      </p:sp>
    </p:spTree>
    <p:extLst>
      <p:ext uri="{BB962C8B-B14F-4D97-AF65-F5344CB8AC3E}">
        <p14:creationId xmlns:p14="http://schemas.microsoft.com/office/powerpoint/2010/main" val="1569782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849FB-3A88-FD45-9170-ADEC22B594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Møde med beskæftigelsesudvalget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7047AD0-D6CD-343C-4273-0DEF9C6F20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306AC5A-E71C-19BF-37B4-C576A8D7E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818" y="461963"/>
            <a:ext cx="5587386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67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48B49-6135-48B6-AC0F-97E5D8D1F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96074A-FC54-8905-3E60-C8D280D3A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9766" y="1146412"/>
            <a:ext cx="9014348" cy="2402006"/>
          </a:xfrm>
        </p:spPr>
        <p:txBody>
          <a:bodyPr anchor="b">
            <a:normAutofit/>
          </a:bodyPr>
          <a:lstStyle/>
          <a:p>
            <a:pPr algn="l"/>
            <a:r>
              <a:rPr lang="da-DK" sz="4800">
                <a:effectLst/>
              </a:rPr>
              <a:t>Hvad rør sig rundt, alle får ordet. </a:t>
            </a:r>
            <a:br>
              <a:rPr lang="da-DK" sz="4800">
                <a:effectLst/>
              </a:rPr>
            </a:br>
            <a:endParaRPr lang="da-DK" sz="4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" y="4374554"/>
            <a:ext cx="12192007" cy="248344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40655" y="4374554"/>
            <a:ext cx="4051344" cy="2483446"/>
          </a:xfrm>
          <a:prstGeom prst="rect">
            <a:avLst/>
          </a:prstGeom>
          <a:gradFill>
            <a:gsLst>
              <a:gs pos="4000">
                <a:schemeClr val="accent1">
                  <a:alpha val="21000"/>
                </a:schemeClr>
              </a:gs>
              <a:gs pos="83000">
                <a:schemeClr val="accent1">
                  <a:lumMod val="50000"/>
                  <a:alpha val="61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56AC18-FB41-4977-8B0C-F5082335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379429"/>
            <a:ext cx="12191984" cy="1953928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alpha val="5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" y="4380927"/>
            <a:ext cx="12192000" cy="2019443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45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EE174E2-33BB-9589-F637-C0A57A5E7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9765" y="4892722"/>
            <a:ext cx="6387155" cy="1078173"/>
          </a:xfrm>
        </p:spPr>
        <p:txBody>
          <a:bodyPr anchor="ctr">
            <a:normAutofit/>
          </a:bodyPr>
          <a:lstStyle/>
          <a:p>
            <a:pPr algn="l"/>
            <a:r>
              <a:rPr lang="da-DK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609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48B49-6135-48B6-AC0F-97E5D8D1F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B59C61-58EE-8DBB-61DB-7C79535BB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9766" y="1146412"/>
            <a:ext cx="9014348" cy="2402006"/>
          </a:xfrm>
        </p:spPr>
        <p:txBody>
          <a:bodyPr anchor="b">
            <a:normAutofit/>
          </a:bodyPr>
          <a:lstStyle/>
          <a:p>
            <a:pPr algn="l"/>
            <a:r>
              <a:rPr lang="da-DK" sz="4800">
                <a:effectLst/>
              </a:rPr>
              <a:t>Næste møde</a:t>
            </a:r>
            <a:endParaRPr lang="da-DK" sz="4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" y="4374554"/>
            <a:ext cx="12192007" cy="248344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40655" y="4374554"/>
            <a:ext cx="4051344" cy="2483446"/>
          </a:xfrm>
          <a:prstGeom prst="rect">
            <a:avLst/>
          </a:prstGeom>
          <a:gradFill>
            <a:gsLst>
              <a:gs pos="4000">
                <a:schemeClr val="accent1">
                  <a:alpha val="21000"/>
                </a:schemeClr>
              </a:gs>
              <a:gs pos="83000">
                <a:schemeClr val="accent1">
                  <a:lumMod val="50000"/>
                  <a:alpha val="61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56AC18-FB41-4977-8B0C-F5082335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379429"/>
            <a:ext cx="12191984" cy="1953928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alpha val="5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" y="4380927"/>
            <a:ext cx="12192000" cy="2019443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45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BAE89ED-1B2C-2852-1FFB-B758F49FC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9765" y="4892722"/>
            <a:ext cx="6387155" cy="1078173"/>
          </a:xfrm>
        </p:spPr>
        <p:txBody>
          <a:bodyPr anchor="ctr">
            <a:normAutofit/>
          </a:bodyPr>
          <a:lstStyle/>
          <a:p>
            <a:pPr algn="l"/>
            <a:br>
              <a:rPr lang="da-DK" sz="1700">
                <a:solidFill>
                  <a:srgbClr val="FFFFFF"/>
                </a:solidFill>
                <a:effectLst/>
              </a:rPr>
            </a:br>
            <a:br>
              <a:rPr lang="da-DK" sz="1700">
                <a:solidFill>
                  <a:srgbClr val="FFFFFF"/>
                </a:solidFill>
                <a:effectLst/>
              </a:rPr>
            </a:br>
            <a:r>
              <a:rPr lang="da-DK" sz="1700">
                <a:solidFill>
                  <a:srgbClr val="FFFFFF"/>
                </a:solidFill>
                <a:effectLst/>
              </a:rPr>
              <a:t> </a:t>
            </a:r>
            <a:br>
              <a:rPr lang="da-DK" sz="1700">
                <a:solidFill>
                  <a:srgbClr val="FFFFFF"/>
                </a:solidFill>
                <a:effectLst/>
              </a:rPr>
            </a:br>
            <a:endParaRPr lang="da-DK" sz="1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444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97331C-5580-24A1-8A0D-BA7E24EE5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4422" y="106594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da-DK" sz="4000" dirty="0">
                <a:solidFill>
                  <a:schemeClr val="tx2"/>
                </a:solidFill>
                <a:effectLst/>
              </a:rPr>
              <a:t>Arrangementer</a:t>
            </a:r>
            <a:endParaRPr lang="da-DK" sz="4000" dirty="0">
              <a:solidFill>
                <a:schemeClr val="tx2"/>
              </a:solidFill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7806AF3-7981-D4C0-CCFE-94B5B2ADFA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4610" y="2028825"/>
            <a:ext cx="5032048" cy="3067050"/>
          </a:xfrm>
        </p:spPr>
        <p:txBody>
          <a:bodyPr anchor="b">
            <a:normAutofit fontScale="92500" lnSpcReduction="10000"/>
          </a:bodyPr>
          <a:lstStyle/>
          <a:p>
            <a:pPr algn="l"/>
            <a:r>
              <a:rPr lang="da-DK" sz="1600" dirty="0">
                <a:solidFill>
                  <a:schemeClr val="tx2"/>
                </a:solidFill>
                <a:effectLst/>
              </a:rPr>
              <a:t> </a:t>
            </a:r>
            <a:br>
              <a:rPr lang="da-DK" sz="1600" dirty="0">
                <a:solidFill>
                  <a:schemeClr val="tx2"/>
                </a:solidFill>
                <a:effectLst/>
              </a:rPr>
            </a:br>
            <a:r>
              <a:rPr lang="da-DK" sz="1600" dirty="0">
                <a:solidFill>
                  <a:schemeClr val="tx2"/>
                </a:solidFill>
                <a:effectLst/>
              </a:rPr>
              <a:t> </a:t>
            </a:r>
            <a:r>
              <a:rPr lang="da-DK" sz="1600" dirty="0">
                <a:solidFill>
                  <a:schemeClr val="tx2"/>
                </a:solidFill>
              </a:rPr>
              <a:t>Å</a:t>
            </a:r>
            <a:r>
              <a:rPr lang="da-DK" sz="1600" dirty="0">
                <a:solidFill>
                  <a:schemeClr val="tx2"/>
                </a:solidFill>
                <a:effectLst/>
              </a:rPr>
              <a:t>bent hus evaluering</a:t>
            </a:r>
          </a:p>
          <a:p>
            <a:pPr algn="l"/>
            <a:br>
              <a:rPr lang="da-DK" sz="1600" dirty="0">
                <a:solidFill>
                  <a:schemeClr val="tx2"/>
                </a:solidFill>
                <a:effectLst/>
              </a:rPr>
            </a:br>
            <a:r>
              <a:rPr lang="da-DK" sz="1600" dirty="0">
                <a:solidFill>
                  <a:schemeClr val="tx2"/>
                </a:solidFill>
              </a:rPr>
              <a:t>D</a:t>
            </a:r>
            <a:r>
              <a:rPr lang="da-DK" sz="1600" dirty="0">
                <a:solidFill>
                  <a:schemeClr val="tx2"/>
                </a:solidFill>
                <a:effectLst/>
              </a:rPr>
              <a:t>eltagelse i Danmarks motionsuge</a:t>
            </a:r>
            <a:r>
              <a:rPr lang="da-DK" sz="1600" dirty="0">
                <a:solidFill>
                  <a:schemeClr val="tx2"/>
                </a:solidFill>
              </a:rPr>
              <a:t>:</a:t>
            </a:r>
          </a:p>
          <a:p>
            <a:pPr algn="l"/>
            <a:r>
              <a:rPr lang="da-DK" sz="1600" dirty="0">
                <a:solidFill>
                  <a:schemeClr val="tx2"/>
                </a:solidFill>
                <a:effectLst/>
              </a:rPr>
              <a:t>spinning tirsdag d. 10. oktober</a:t>
            </a:r>
          </a:p>
          <a:p>
            <a:pPr algn="l"/>
            <a:r>
              <a:rPr lang="da-DK" sz="1600" dirty="0">
                <a:solidFill>
                  <a:schemeClr val="tx2"/>
                </a:solidFill>
                <a:effectLst/>
              </a:rPr>
              <a:t>kom og mød torsdag d. 12. oktober</a:t>
            </a:r>
          </a:p>
          <a:p>
            <a:pPr algn="l"/>
            <a:br>
              <a:rPr lang="da-DK" sz="1600" dirty="0">
                <a:solidFill>
                  <a:schemeClr val="tx2"/>
                </a:solidFill>
                <a:effectLst/>
              </a:rPr>
            </a:br>
            <a:r>
              <a:rPr lang="da-DK" sz="1600" dirty="0">
                <a:solidFill>
                  <a:schemeClr val="tx2"/>
                </a:solidFill>
              </a:rPr>
              <a:t>J</a:t>
            </a:r>
            <a:r>
              <a:rPr lang="da-DK" sz="1600" dirty="0">
                <a:solidFill>
                  <a:schemeClr val="tx2"/>
                </a:solidFill>
                <a:effectLst/>
              </a:rPr>
              <a:t>uleafslutning torsdag d. 7. </a:t>
            </a:r>
            <a:r>
              <a:rPr lang="da-DK" sz="1600" dirty="0">
                <a:solidFill>
                  <a:schemeClr val="tx2"/>
                </a:solidFill>
              </a:rPr>
              <a:t>december </a:t>
            </a:r>
          </a:p>
          <a:p>
            <a:pPr algn="l"/>
            <a:br>
              <a:rPr lang="da-DK" sz="1600" dirty="0">
                <a:solidFill>
                  <a:schemeClr val="tx2"/>
                </a:solidFill>
                <a:effectLst/>
              </a:rPr>
            </a:br>
            <a:r>
              <a:rPr lang="da-DK" sz="1600" dirty="0">
                <a:solidFill>
                  <a:schemeClr val="tx2"/>
                </a:solidFill>
              </a:rPr>
              <a:t>A</a:t>
            </a:r>
            <a:r>
              <a:rPr lang="da-DK" sz="1600" dirty="0">
                <a:solidFill>
                  <a:schemeClr val="tx2"/>
                </a:solidFill>
                <a:effectLst/>
              </a:rPr>
              <a:t>fdelings ture.</a:t>
            </a:r>
          </a:p>
          <a:p>
            <a:pPr algn="l"/>
            <a:r>
              <a:rPr lang="da-DK" sz="1600" dirty="0" err="1">
                <a:solidFill>
                  <a:schemeClr val="tx2"/>
                </a:solidFill>
              </a:rPr>
              <a:t>Tælskridt</a:t>
            </a:r>
            <a:r>
              <a:rPr lang="da-DK" sz="1600" dirty="0">
                <a:solidFill>
                  <a:schemeClr val="tx2"/>
                </a:solidFill>
              </a:rPr>
              <a:t>, en gang årligt i forbindelse med Søndersøløbet </a:t>
            </a:r>
            <a:endParaRPr lang="da-DK" sz="1600" dirty="0">
              <a:solidFill>
                <a:schemeClr val="tx2"/>
              </a:solidFill>
              <a:effectLst/>
            </a:endParaRPr>
          </a:p>
          <a:p>
            <a:pPr algn="l"/>
            <a:endParaRPr lang="da-DK" sz="500" dirty="0">
              <a:solidFill>
                <a:schemeClr val="tx2"/>
              </a:solidFill>
              <a:effectLst/>
            </a:endParaRPr>
          </a:p>
          <a:p>
            <a:pPr algn="l"/>
            <a:endParaRPr lang="da-DK" sz="500" dirty="0">
              <a:solidFill>
                <a:schemeClr val="tx2"/>
              </a:solidFill>
            </a:endParaRPr>
          </a:p>
        </p:txBody>
      </p:sp>
      <p:pic>
        <p:nvPicPr>
          <p:cNvPr id="7" name="Graphic 6" descr="Afkrydsning">
            <a:extLst>
              <a:ext uri="{FF2B5EF4-FFF2-40B4-BE49-F238E27FC236}">
                <a16:creationId xmlns:a16="http://schemas.microsoft.com/office/drawing/2014/main" id="{66F9ABAD-675D-CFBD-01A3-9B5E10804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51561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48B49-6135-48B6-AC0F-97E5D8D1F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C05305-AB0F-6BEF-A8FC-8B0E57AA95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9766" y="1146412"/>
            <a:ext cx="9014348" cy="2402006"/>
          </a:xfrm>
        </p:spPr>
        <p:txBody>
          <a:bodyPr anchor="b">
            <a:normAutofit/>
          </a:bodyPr>
          <a:lstStyle/>
          <a:p>
            <a:pPr algn="l"/>
            <a:r>
              <a:rPr lang="da-DK" sz="4800"/>
              <a:t>Eventuelt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" y="4374554"/>
            <a:ext cx="12192007" cy="248344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40655" y="4374554"/>
            <a:ext cx="4051344" cy="2483446"/>
          </a:xfrm>
          <a:prstGeom prst="rect">
            <a:avLst/>
          </a:prstGeom>
          <a:gradFill>
            <a:gsLst>
              <a:gs pos="4000">
                <a:schemeClr val="accent1">
                  <a:alpha val="21000"/>
                </a:schemeClr>
              </a:gs>
              <a:gs pos="83000">
                <a:schemeClr val="accent1">
                  <a:lumMod val="50000"/>
                  <a:alpha val="61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56AC18-FB41-4977-8B0C-F5082335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379429"/>
            <a:ext cx="12191984" cy="1953928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alpha val="5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" y="4380927"/>
            <a:ext cx="12192000" cy="2019443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45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3AFB1E0-BA0D-69C3-821D-85D6244E11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9765" y="4892722"/>
            <a:ext cx="6387155" cy="1078173"/>
          </a:xfrm>
        </p:spPr>
        <p:txBody>
          <a:bodyPr anchor="ctr">
            <a:normAutofit/>
          </a:bodyPr>
          <a:lstStyle/>
          <a:p>
            <a:pPr algn="l"/>
            <a:endParaRPr lang="da-D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32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7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D6F1A4-6ACF-FFBA-2A83-ACE35FE233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57189"/>
            <a:ext cx="10515600" cy="55719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>
              <a:spcAft>
                <a:spcPts val="800"/>
              </a:spcAft>
            </a:pPr>
            <a:r>
              <a:rPr lang="da-DK" sz="1300" u="sng" dirty="0"/>
              <a:t>D</a:t>
            </a:r>
            <a:r>
              <a:rPr lang="da-DK" sz="1300" u="sng" dirty="0">
                <a:effectLst/>
              </a:rPr>
              <a:t>agsorden</a:t>
            </a:r>
            <a:br>
              <a:rPr lang="da-DK" sz="1300" dirty="0">
                <a:effectLst/>
              </a:rPr>
            </a:br>
            <a:br>
              <a:rPr lang="da-DK" sz="1300" dirty="0">
                <a:effectLst/>
              </a:rPr>
            </a:br>
            <a:r>
              <a:rPr lang="da-DK" sz="1300" dirty="0"/>
              <a:t>F</a:t>
            </a:r>
            <a:r>
              <a:rPr lang="da-DK" sz="1300" dirty="0">
                <a:effectLst/>
              </a:rPr>
              <a:t>rokost sammen. </a:t>
            </a:r>
            <a:br>
              <a:rPr lang="da-DK" sz="1300" dirty="0">
                <a:effectLst/>
              </a:rPr>
            </a:br>
            <a:br>
              <a:rPr lang="da-DK" sz="1300" dirty="0">
                <a:effectLst/>
              </a:rPr>
            </a:br>
            <a:r>
              <a:rPr lang="da-DK" sz="1300" dirty="0">
                <a:effectLst/>
              </a:rPr>
              <a:t>Godkendelse af dagsorden</a:t>
            </a:r>
            <a:br>
              <a:rPr lang="da-DK" sz="1300" dirty="0">
                <a:effectLst/>
              </a:rPr>
            </a:br>
            <a:r>
              <a:rPr lang="da-DK" sz="1300" dirty="0">
                <a:effectLst/>
              </a:rPr>
              <a:t> </a:t>
            </a:r>
            <a:br>
              <a:rPr lang="da-DK" sz="1300" dirty="0">
                <a:effectLst/>
              </a:rPr>
            </a:br>
            <a:r>
              <a:rPr lang="da-DK" sz="1300" dirty="0">
                <a:effectLst/>
              </a:rPr>
              <a:t>Formanden har ordet (se bilag)</a:t>
            </a:r>
            <a:br>
              <a:rPr lang="da-DK" sz="1300" dirty="0">
                <a:effectLst/>
              </a:rPr>
            </a:br>
            <a:r>
              <a:rPr lang="da-DK" sz="1300" dirty="0">
                <a:effectLst/>
              </a:rPr>
              <a:t> </a:t>
            </a:r>
            <a:br>
              <a:rPr lang="da-DK" sz="1300" dirty="0">
                <a:effectLst/>
              </a:rPr>
            </a:br>
            <a:r>
              <a:rPr lang="da-DK" sz="1300" dirty="0">
                <a:effectLst/>
              </a:rPr>
              <a:t>Kort fra Betina. </a:t>
            </a:r>
            <a:br>
              <a:rPr lang="da-DK" sz="1300" dirty="0">
                <a:effectLst/>
              </a:rPr>
            </a:br>
            <a:r>
              <a:rPr lang="da-DK" sz="1300" dirty="0">
                <a:effectLst/>
              </a:rPr>
              <a:t> - Hvad sker der set fra hendes stol </a:t>
            </a:r>
            <a:br>
              <a:rPr lang="da-DK" sz="1300" dirty="0">
                <a:effectLst/>
              </a:rPr>
            </a:br>
            <a:br>
              <a:rPr lang="da-DK" sz="1300" dirty="0">
                <a:effectLst/>
              </a:rPr>
            </a:br>
            <a:r>
              <a:rPr lang="da-DK" sz="1300" dirty="0">
                <a:effectLst/>
              </a:rPr>
              <a:t>Status fra leder på Trepas</a:t>
            </a:r>
            <a:br>
              <a:rPr lang="da-DK" sz="1300" dirty="0">
                <a:effectLst/>
              </a:rPr>
            </a:br>
            <a:r>
              <a:rPr lang="da-DK" sz="1300" dirty="0">
                <a:effectLst/>
              </a:rPr>
              <a:t> - Økonomi og investeringer</a:t>
            </a:r>
            <a:br>
              <a:rPr lang="da-DK" sz="1300" dirty="0">
                <a:effectLst/>
              </a:rPr>
            </a:br>
            <a:r>
              <a:rPr lang="da-DK" sz="1300" dirty="0">
                <a:effectLst/>
              </a:rPr>
              <a:t>- Pædagogisk faglighed og udvikling </a:t>
            </a:r>
            <a:br>
              <a:rPr lang="da-DK" sz="1300" dirty="0">
                <a:effectLst/>
              </a:rPr>
            </a:br>
            <a:r>
              <a:rPr lang="da-DK" sz="1300" dirty="0">
                <a:effectLst/>
              </a:rPr>
              <a:t>- Tilsynsbesøg</a:t>
            </a:r>
            <a:br>
              <a:rPr lang="da-DK" sz="1300" dirty="0">
                <a:effectLst/>
              </a:rPr>
            </a:br>
            <a:r>
              <a:rPr lang="da-DK" sz="1300" dirty="0">
                <a:effectLst/>
              </a:rPr>
              <a:t>- Levnedsmiddelstyrelsen på besøg </a:t>
            </a:r>
            <a:br>
              <a:rPr lang="da-DK" sz="1300" dirty="0">
                <a:effectLst/>
              </a:rPr>
            </a:br>
            <a:r>
              <a:rPr lang="da-DK" sz="1300" dirty="0">
                <a:effectLst/>
              </a:rPr>
              <a:t>- </a:t>
            </a:r>
            <a:r>
              <a:rPr lang="da-DK" sz="1300" dirty="0" err="1">
                <a:effectLst/>
              </a:rPr>
              <a:t>Kløvercafeen</a:t>
            </a:r>
            <a:r>
              <a:rPr lang="da-DK" sz="1300" dirty="0">
                <a:effectLst/>
              </a:rPr>
              <a:t> ombygning</a:t>
            </a:r>
            <a:br>
              <a:rPr lang="da-DK" sz="1300" dirty="0">
                <a:effectLst/>
              </a:rPr>
            </a:br>
            <a:r>
              <a:rPr lang="da-DK" sz="1300" dirty="0">
                <a:effectLst/>
              </a:rPr>
              <a:t>- Status fra omlægning sidste år</a:t>
            </a:r>
            <a:br>
              <a:rPr lang="da-DK" sz="1300" dirty="0">
                <a:effectLst/>
              </a:rPr>
            </a:br>
            <a:r>
              <a:rPr lang="da-DK" sz="1300" dirty="0">
                <a:effectLst/>
              </a:rPr>
              <a:t> </a:t>
            </a:r>
            <a:br>
              <a:rPr lang="da-DK" sz="1300" dirty="0">
                <a:effectLst/>
              </a:rPr>
            </a:br>
            <a:r>
              <a:rPr lang="da-DK" sz="1300" dirty="0">
                <a:effectLst/>
              </a:rPr>
              <a:t>Møde med beskæftigelsesudvalget, se særskilt dagsorden(bilag 2)</a:t>
            </a:r>
            <a:br>
              <a:rPr lang="da-DK" sz="1300" dirty="0">
                <a:effectLst/>
              </a:rPr>
            </a:br>
            <a:r>
              <a:rPr lang="da-DK" sz="1300" dirty="0">
                <a:effectLst/>
              </a:rPr>
              <a:t>Hvad rør sig rundt, alle får ordet. </a:t>
            </a:r>
            <a:br>
              <a:rPr lang="da-DK" sz="1300" dirty="0">
                <a:effectLst/>
              </a:rPr>
            </a:br>
            <a:r>
              <a:rPr lang="da-DK" sz="1300" dirty="0">
                <a:effectLst/>
              </a:rPr>
              <a:t>Næste møde </a:t>
            </a:r>
            <a:br>
              <a:rPr lang="da-DK" sz="1300" dirty="0">
                <a:effectLst/>
              </a:rPr>
            </a:br>
            <a:r>
              <a:rPr lang="da-DK" sz="1300" dirty="0">
                <a:effectLst/>
              </a:rPr>
              <a:t>Arrangementer </a:t>
            </a:r>
            <a:br>
              <a:rPr lang="da-DK" sz="1300" dirty="0">
                <a:effectLst/>
              </a:rPr>
            </a:br>
            <a:r>
              <a:rPr lang="da-DK" sz="1300" dirty="0">
                <a:effectLst/>
              </a:rPr>
              <a:t> - åbent hus evaluering</a:t>
            </a:r>
            <a:br>
              <a:rPr lang="da-DK" sz="1300" dirty="0">
                <a:effectLst/>
              </a:rPr>
            </a:br>
            <a:r>
              <a:rPr lang="da-DK" sz="1300" dirty="0">
                <a:effectLst/>
              </a:rPr>
              <a:t>- deltagelse i Danmarks motionsuge, spinning, kom og mød </a:t>
            </a:r>
            <a:br>
              <a:rPr lang="da-DK" sz="1300" dirty="0">
                <a:effectLst/>
              </a:rPr>
            </a:br>
            <a:r>
              <a:rPr lang="da-DK" sz="1300" dirty="0">
                <a:effectLst/>
              </a:rPr>
              <a:t>- juleafslutning </a:t>
            </a:r>
            <a:br>
              <a:rPr lang="da-DK" sz="1300" dirty="0">
                <a:effectLst/>
              </a:rPr>
            </a:br>
            <a:r>
              <a:rPr lang="da-DK" sz="1300" dirty="0">
                <a:effectLst/>
              </a:rPr>
              <a:t>- forskellige afdelinger på tur. </a:t>
            </a:r>
            <a:br>
              <a:rPr lang="da-DK" sz="1300" dirty="0">
                <a:effectLst/>
              </a:rPr>
            </a:br>
            <a:r>
              <a:rPr lang="da-DK" sz="1300" dirty="0">
                <a:effectLst/>
              </a:rPr>
              <a:t> </a:t>
            </a:r>
            <a:br>
              <a:rPr lang="da-DK" sz="1300" dirty="0">
                <a:effectLst/>
              </a:rPr>
            </a:br>
            <a:r>
              <a:rPr lang="da-DK" sz="1300" dirty="0">
                <a:effectLst/>
              </a:rPr>
              <a:t>evt. </a:t>
            </a:r>
            <a:br>
              <a:rPr lang="da-DK" sz="1300" dirty="0">
                <a:effectLst/>
              </a:rPr>
            </a:br>
            <a:r>
              <a:rPr lang="da-DK" sz="1300" u="sng" dirty="0">
                <a:effectLst/>
              </a:rPr>
              <a:t>Dernæst fortsætter mødet i M5 fra 14.30-15.30 med beskæftigelsesudvalget</a:t>
            </a:r>
            <a:br>
              <a:rPr lang="en-US" sz="1300" dirty="0">
                <a:effectLst/>
              </a:rPr>
            </a:br>
            <a:r>
              <a:rPr lang="en-US" sz="1300" dirty="0">
                <a:effectLst/>
              </a:rPr>
              <a:t> </a:t>
            </a:r>
            <a:endParaRPr lang="en-US" sz="1300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DB72AB1-A761-3DCC-45B2-9F9BBB267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7537" y="6962273"/>
            <a:ext cx="9144000" cy="1655762"/>
          </a:xfr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0847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751229-0244-4FBB-BED1-407467F4C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EED63F-6F92-7542-25B0-F7CE10F34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1" y="735283"/>
            <a:ext cx="4978399" cy="3165045"/>
          </a:xfrm>
        </p:spPr>
        <p:txBody>
          <a:bodyPr anchor="b">
            <a:normAutofit/>
          </a:bodyPr>
          <a:lstStyle/>
          <a:p>
            <a:pPr algn="l"/>
            <a:r>
              <a:rPr lang="da-DK" sz="5200" b="1"/>
              <a:t>Frokost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1909463-4093-5DB5-B8F4-07919BCA0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7101" y="4078423"/>
            <a:ext cx="4978399" cy="2058657"/>
          </a:xfrm>
        </p:spPr>
        <p:txBody>
          <a:bodyPr>
            <a:normAutofit/>
          </a:bodyPr>
          <a:lstStyle/>
          <a:p>
            <a:pPr algn="l"/>
            <a:endParaRPr lang="da-DK" dirty="0"/>
          </a:p>
        </p:txBody>
      </p:sp>
      <p:pic>
        <p:nvPicPr>
          <p:cNvPr id="7" name="Graphic 6" descr="Fork and knife">
            <a:extLst>
              <a:ext uri="{FF2B5EF4-FFF2-40B4-BE49-F238E27FC236}">
                <a16:creationId xmlns:a16="http://schemas.microsoft.com/office/drawing/2014/main" id="{253D0399-EE3D-F2A3-862B-82C99CC5E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549" y="2776619"/>
            <a:ext cx="1289051" cy="1289051"/>
          </a:xfrm>
          <a:prstGeom prst="rect">
            <a:avLst/>
          </a:prstGeom>
        </p:spPr>
      </p:pic>
      <p:pic>
        <p:nvPicPr>
          <p:cNvPr id="9" name="Graphic 8" descr="Fork and knife">
            <a:extLst>
              <a:ext uri="{FF2B5EF4-FFF2-40B4-BE49-F238E27FC236}">
                <a16:creationId xmlns:a16="http://schemas.microsoft.com/office/drawing/2014/main" id="{FF71E859-CE36-48CF-B0A7-31841DE37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7815" y="716407"/>
            <a:ext cx="5411343" cy="541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23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48B49-6135-48B6-AC0F-97E5D8D1F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350E96-5794-6705-08EB-11D66EC8FD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9766" y="1146412"/>
            <a:ext cx="9014348" cy="2402006"/>
          </a:xfrm>
        </p:spPr>
        <p:txBody>
          <a:bodyPr anchor="b">
            <a:normAutofit/>
          </a:bodyPr>
          <a:lstStyle/>
          <a:p>
            <a:pPr algn="l"/>
            <a:r>
              <a:rPr lang="da-DK" sz="4800"/>
              <a:t>Godkende dagsorden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" y="4374554"/>
            <a:ext cx="12192007" cy="248344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40655" y="4374554"/>
            <a:ext cx="4051344" cy="2483446"/>
          </a:xfrm>
          <a:prstGeom prst="rect">
            <a:avLst/>
          </a:prstGeom>
          <a:gradFill>
            <a:gsLst>
              <a:gs pos="4000">
                <a:schemeClr val="accent1">
                  <a:alpha val="21000"/>
                </a:schemeClr>
              </a:gs>
              <a:gs pos="83000">
                <a:schemeClr val="accent1">
                  <a:lumMod val="50000"/>
                  <a:alpha val="61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56AC18-FB41-4977-8B0C-F5082335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379429"/>
            <a:ext cx="12191984" cy="1953928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alpha val="5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" y="4380927"/>
            <a:ext cx="12192000" cy="2019443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45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43D13FE-3C23-66BE-227F-26B5C402E6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9765" y="4892722"/>
            <a:ext cx="6387155" cy="1078173"/>
          </a:xfrm>
        </p:spPr>
        <p:txBody>
          <a:bodyPr anchor="ctr">
            <a:normAutofit/>
          </a:bodyPr>
          <a:lstStyle/>
          <a:p>
            <a:pPr algn="l"/>
            <a:endParaRPr lang="da-D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4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48B49-6135-48B6-AC0F-97E5D8D1F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D1367E-98AB-094C-FC57-1EBEAF8FE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9766" y="1146412"/>
            <a:ext cx="9014348" cy="2402006"/>
          </a:xfrm>
        </p:spPr>
        <p:txBody>
          <a:bodyPr anchor="b">
            <a:normAutofit/>
          </a:bodyPr>
          <a:lstStyle/>
          <a:p>
            <a:pPr algn="l"/>
            <a:r>
              <a:rPr lang="da-DK" sz="4800"/>
              <a:t>Formanden har ordet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" y="4374554"/>
            <a:ext cx="12192007" cy="248344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40655" y="4374554"/>
            <a:ext cx="4051344" cy="2483446"/>
          </a:xfrm>
          <a:prstGeom prst="rect">
            <a:avLst/>
          </a:prstGeom>
          <a:gradFill>
            <a:gsLst>
              <a:gs pos="4000">
                <a:schemeClr val="accent1">
                  <a:alpha val="21000"/>
                </a:schemeClr>
              </a:gs>
              <a:gs pos="83000">
                <a:schemeClr val="accent1">
                  <a:lumMod val="50000"/>
                  <a:alpha val="61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56AC18-FB41-4977-8B0C-F5082335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379429"/>
            <a:ext cx="12191984" cy="1953928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alpha val="5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" y="4380927"/>
            <a:ext cx="12192000" cy="2019443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45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B0EA083-E3BF-FF7D-FA70-4B06BBBDF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9765" y="4892722"/>
            <a:ext cx="6387155" cy="1078173"/>
          </a:xfrm>
        </p:spPr>
        <p:txBody>
          <a:bodyPr anchor="ctr">
            <a:normAutofit/>
          </a:bodyPr>
          <a:lstStyle/>
          <a:p>
            <a:pPr algn="l"/>
            <a:endParaRPr lang="da-D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55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04E0586-7A6B-3697-8DC6-937FAE14B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2767106"/>
            <a:ext cx="2880828" cy="3071906"/>
          </a:xfrm>
        </p:spPr>
        <p:txBody>
          <a:bodyPr anchor="t">
            <a:normAutofit/>
          </a:bodyPr>
          <a:lstStyle/>
          <a:p>
            <a:pPr algn="l"/>
            <a:r>
              <a:rPr lang="da-DK" sz="4000" dirty="0">
                <a:solidFill>
                  <a:srgbClr val="FFFFFF"/>
                </a:solidFill>
              </a:rPr>
              <a:t>Oversigt over borgere på Trepas </a:t>
            </a:r>
            <a:br>
              <a:rPr lang="da-DK" sz="4000" dirty="0">
                <a:solidFill>
                  <a:srgbClr val="FFFFFF"/>
                </a:solidFill>
              </a:rPr>
            </a:br>
            <a:endParaRPr lang="da-DK" sz="4000" dirty="0">
              <a:solidFill>
                <a:srgbClr val="FFFFFF"/>
              </a:solidFill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086598C-7C2D-7FA9-A010-6DA24D722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42" y="806824"/>
            <a:ext cx="2919738" cy="1494117"/>
          </a:xfrm>
        </p:spPr>
        <p:txBody>
          <a:bodyPr anchor="b">
            <a:normAutofit/>
          </a:bodyPr>
          <a:lstStyle/>
          <a:p>
            <a:pPr algn="l"/>
            <a:r>
              <a:rPr lang="da-DK" sz="2000" dirty="0">
                <a:solidFill>
                  <a:srgbClr val="FFFFFF"/>
                </a:solidFill>
              </a:rPr>
              <a:t>Bilag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DEAA09F9-0012-DD52-9328-79ACEF8F1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353" y="676088"/>
            <a:ext cx="7053133" cy="583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81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81F6AE-0B5E-E630-03DA-92C228432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1028" y="2794881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da-DK" sz="4000" dirty="0">
                <a:solidFill>
                  <a:schemeClr val="tx2"/>
                </a:solidFill>
              </a:rPr>
              <a:t>Kort fra Betina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5E56E76-5889-ECA2-AC16-BA38CB2AB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96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da-DK" sz="2000" dirty="0">
                <a:solidFill>
                  <a:schemeClr val="tx2"/>
                </a:solidFill>
              </a:rPr>
              <a:t>Hvad sker der, set fra hendes stol.</a:t>
            </a:r>
          </a:p>
        </p:txBody>
      </p:sp>
      <p:pic>
        <p:nvPicPr>
          <p:cNvPr id="7" name="Graphic 6" descr="Markør">
            <a:extLst>
              <a:ext uri="{FF2B5EF4-FFF2-40B4-BE49-F238E27FC236}">
                <a16:creationId xmlns:a16="http://schemas.microsoft.com/office/drawing/2014/main" id="{AF84DBA3-82DB-B4D0-3868-51CF931C5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4288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06F69E4-3280-0E64-80ED-AE1DB93BF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4444" y="838809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da-DK" sz="4000" dirty="0">
                <a:solidFill>
                  <a:schemeClr val="tx2"/>
                </a:solidFill>
              </a:rPr>
              <a:t>Status fra leder Trepas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AC36545-D6F9-F1D8-0770-B2C3A303F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966" y="3428999"/>
            <a:ext cx="4805691" cy="1888436"/>
          </a:xfrm>
        </p:spPr>
        <p:txBody>
          <a:bodyPr anchor="b">
            <a:normAutofit fontScale="92500" lnSpcReduction="10000"/>
          </a:bodyPr>
          <a:lstStyle/>
          <a:p>
            <a:pPr marL="342900" indent="-342900" algn="l">
              <a:buFontTx/>
              <a:buChar char="-"/>
            </a:pPr>
            <a:r>
              <a:rPr lang="da-DK" sz="2000" dirty="0">
                <a:solidFill>
                  <a:schemeClr val="tx2"/>
                </a:solidFill>
                <a:effectLst/>
              </a:rPr>
              <a:t>Økonomi og investeringer</a:t>
            </a:r>
            <a:br>
              <a:rPr lang="da-DK" sz="2000" dirty="0">
                <a:solidFill>
                  <a:schemeClr val="tx2"/>
                </a:solidFill>
                <a:effectLst/>
              </a:rPr>
            </a:br>
            <a:r>
              <a:rPr lang="da-DK" sz="2000" dirty="0">
                <a:solidFill>
                  <a:schemeClr val="tx2"/>
                </a:solidFill>
                <a:effectLst/>
              </a:rPr>
              <a:t>- Tilsynsbesøg</a:t>
            </a:r>
            <a:br>
              <a:rPr lang="da-DK" sz="2000" dirty="0">
                <a:solidFill>
                  <a:schemeClr val="tx2"/>
                </a:solidFill>
                <a:effectLst/>
              </a:rPr>
            </a:br>
            <a:r>
              <a:rPr lang="da-DK" sz="2000" dirty="0">
                <a:solidFill>
                  <a:schemeClr val="tx2"/>
                </a:solidFill>
                <a:effectLst/>
              </a:rPr>
              <a:t>- Levnedsmiddelstyrelsen på besøg </a:t>
            </a:r>
            <a:br>
              <a:rPr lang="da-DK" sz="2000" dirty="0">
                <a:solidFill>
                  <a:schemeClr val="tx2"/>
                </a:solidFill>
                <a:effectLst/>
              </a:rPr>
            </a:br>
            <a:r>
              <a:rPr lang="da-DK" sz="2000" dirty="0">
                <a:solidFill>
                  <a:schemeClr val="tx2"/>
                </a:solidFill>
                <a:effectLst/>
              </a:rPr>
              <a:t>- </a:t>
            </a:r>
            <a:r>
              <a:rPr lang="da-DK" sz="2000" dirty="0" err="1">
                <a:solidFill>
                  <a:schemeClr val="tx2"/>
                </a:solidFill>
                <a:effectLst/>
              </a:rPr>
              <a:t>Kløvercafeen</a:t>
            </a:r>
            <a:r>
              <a:rPr lang="da-DK" sz="2000" dirty="0">
                <a:solidFill>
                  <a:schemeClr val="tx2"/>
                </a:solidFill>
                <a:effectLst/>
              </a:rPr>
              <a:t> ombygning</a:t>
            </a:r>
            <a:br>
              <a:rPr lang="da-DK" sz="2000" dirty="0">
                <a:solidFill>
                  <a:schemeClr val="tx2"/>
                </a:solidFill>
                <a:effectLst/>
              </a:rPr>
            </a:br>
            <a:r>
              <a:rPr lang="da-DK" sz="2000" dirty="0">
                <a:solidFill>
                  <a:schemeClr val="tx2"/>
                </a:solidFill>
                <a:effectLst/>
              </a:rPr>
              <a:t>- Status fra omlægning sidste år</a:t>
            </a:r>
          </a:p>
          <a:p>
            <a:pPr marL="342900" indent="-342900" algn="l">
              <a:buFontTx/>
              <a:buChar char="-"/>
            </a:pPr>
            <a:r>
              <a:rPr lang="da-DK" sz="2000" dirty="0">
                <a:solidFill>
                  <a:schemeClr val="tx2"/>
                </a:solidFill>
                <a:effectLst/>
              </a:rPr>
              <a:t>Pædagogisk faglig og udvikling </a:t>
            </a:r>
          </a:p>
          <a:p>
            <a:pPr algn="l"/>
            <a:br>
              <a:rPr lang="en-US" sz="700" dirty="0">
                <a:solidFill>
                  <a:schemeClr val="tx2"/>
                </a:solidFill>
                <a:effectLst/>
              </a:rPr>
            </a:br>
            <a:endParaRPr lang="da-DK" sz="700" dirty="0">
              <a:solidFill>
                <a:schemeClr val="tx2"/>
              </a:solidFill>
            </a:endParaRPr>
          </a:p>
        </p:txBody>
      </p:sp>
      <p:pic>
        <p:nvPicPr>
          <p:cNvPr id="7" name="Graphic 6" descr="Smiling Face with No Fill">
            <a:extLst>
              <a:ext uri="{FF2B5EF4-FFF2-40B4-BE49-F238E27FC236}">
                <a16:creationId xmlns:a16="http://schemas.microsoft.com/office/drawing/2014/main" id="{435ACD4D-2544-1E38-532B-3E52D6BB3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22936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82593E6-B285-BA80-06B5-80DCA3F9C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4422" y="518205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da-DK" sz="4000" dirty="0">
                <a:solidFill>
                  <a:schemeClr val="tx2"/>
                </a:solidFill>
              </a:rPr>
              <a:t>Økonomi og investeringer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8C1D71C-ABE6-0B94-DC26-73221ABDA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966" y="2196548"/>
            <a:ext cx="4805691" cy="3906077"/>
          </a:xfrm>
        </p:spPr>
        <p:txBody>
          <a:bodyPr anchor="b">
            <a:normAutofit/>
          </a:bodyPr>
          <a:lstStyle/>
          <a:p>
            <a:pPr algn="l"/>
            <a:r>
              <a:rPr lang="da-DK" sz="1600" dirty="0">
                <a:solidFill>
                  <a:schemeClr val="tx2"/>
                </a:solidFill>
              </a:rPr>
              <a:t> Forventeligt at vi kommer ud med et mindre overskud, samlet i BB ca. 500.000 til investeringer til næste år.</a:t>
            </a:r>
          </a:p>
          <a:p>
            <a:pPr algn="l"/>
            <a:r>
              <a:rPr lang="da-DK" sz="1600" dirty="0">
                <a:solidFill>
                  <a:schemeClr val="tx2"/>
                </a:solidFill>
              </a:rPr>
              <a:t>Året har været præget af meget svingende produktionsmængder </a:t>
            </a:r>
          </a:p>
          <a:p>
            <a:pPr algn="l"/>
            <a:r>
              <a:rPr lang="da-DK" sz="1600" dirty="0">
                <a:solidFill>
                  <a:schemeClr val="tx2"/>
                </a:solidFill>
              </a:rPr>
              <a:t>Investeringer: </a:t>
            </a:r>
          </a:p>
          <a:p>
            <a:pPr marL="342900" indent="-342900" algn="l">
              <a:buFontTx/>
              <a:buChar char="-"/>
            </a:pPr>
            <a:r>
              <a:rPr lang="da-DK" sz="1600" dirty="0">
                <a:solidFill>
                  <a:schemeClr val="tx2"/>
                </a:solidFill>
              </a:rPr>
              <a:t>generelt vedligehold, </a:t>
            </a:r>
          </a:p>
          <a:p>
            <a:pPr marL="342900" indent="-342900" algn="l">
              <a:buFontTx/>
              <a:buChar char="-"/>
            </a:pPr>
            <a:r>
              <a:rPr lang="da-DK" sz="1600" dirty="0">
                <a:solidFill>
                  <a:schemeClr val="tx2"/>
                </a:solidFill>
              </a:rPr>
              <a:t>Belægning parkeringsplads</a:t>
            </a:r>
          </a:p>
          <a:p>
            <a:pPr marL="342900" indent="-342900" algn="l">
              <a:buFontTx/>
              <a:buChar char="-"/>
            </a:pPr>
            <a:r>
              <a:rPr lang="da-DK" sz="1600" dirty="0">
                <a:solidFill>
                  <a:schemeClr val="tx2"/>
                </a:solidFill>
              </a:rPr>
              <a:t>nyt køkken </a:t>
            </a:r>
            <a:r>
              <a:rPr lang="da-DK" sz="1600" dirty="0" err="1">
                <a:solidFill>
                  <a:schemeClr val="tx2"/>
                </a:solidFill>
              </a:rPr>
              <a:t>Kløvercafeen</a:t>
            </a:r>
            <a:r>
              <a:rPr lang="da-DK" sz="1600" dirty="0">
                <a:solidFill>
                  <a:schemeClr val="tx2"/>
                </a:solidFill>
              </a:rPr>
              <a:t>, </a:t>
            </a:r>
          </a:p>
          <a:p>
            <a:pPr marL="342900" indent="-342900" algn="l">
              <a:buFontTx/>
              <a:buChar char="-"/>
            </a:pPr>
            <a:r>
              <a:rPr lang="da-DK" sz="1600" dirty="0">
                <a:solidFill>
                  <a:schemeClr val="tx2"/>
                </a:solidFill>
              </a:rPr>
              <a:t>Etablering af rum til PURE opgave</a:t>
            </a:r>
          </a:p>
          <a:p>
            <a:pPr marL="342900" indent="-342900" algn="l">
              <a:buFontTx/>
              <a:buChar char="-"/>
            </a:pPr>
            <a:r>
              <a:rPr lang="da-DK" sz="1600" dirty="0">
                <a:solidFill>
                  <a:schemeClr val="tx2"/>
                </a:solidFill>
              </a:rPr>
              <a:t>Nye gardiner i Gl. regnskov</a:t>
            </a:r>
          </a:p>
          <a:p>
            <a:pPr marL="342900" indent="-342900" algn="l">
              <a:buFontTx/>
              <a:buChar char="-"/>
            </a:pPr>
            <a:r>
              <a:rPr lang="da-DK" sz="1600" dirty="0">
                <a:solidFill>
                  <a:schemeClr val="tx2"/>
                </a:solidFill>
              </a:rPr>
              <a:t>Infoskærm regnskoven</a:t>
            </a:r>
          </a:p>
          <a:p>
            <a:pPr marL="342900" indent="-342900" algn="l">
              <a:buFontTx/>
              <a:buChar char="-"/>
            </a:pPr>
            <a:r>
              <a:rPr lang="da-DK" sz="1600" dirty="0">
                <a:solidFill>
                  <a:schemeClr val="tx2"/>
                </a:solidFill>
              </a:rPr>
              <a:t>Styresystem til regnskovene</a:t>
            </a:r>
          </a:p>
          <a:p>
            <a:pPr marL="342900" indent="-342900" algn="l">
              <a:buFontTx/>
              <a:buChar char="-"/>
            </a:pPr>
            <a:endParaRPr lang="da-DK" sz="500" dirty="0">
              <a:solidFill>
                <a:schemeClr val="tx2"/>
              </a:solidFill>
            </a:endParaRPr>
          </a:p>
          <a:p>
            <a:pPr marL="342900" indent="-342900" algn="l">
              <a:buFontTx/>
              <a:buChar char="-"/>
            </a:pPr>
            <a:endParaRPr lang="da-DK" sz="500" dirty="0">
              <a:solidFill>
                <a:schemeClr val="tx2"/>
              </a:solidFill>
            </a:endParaRPr>
          </a:p>
        </p:txBody>
      </p:sp>
      <p:pic>
        <p:nvPicPr>
          <p:cNvPr id="7" name="Graphic 6" descr="Penge">
            <a:extLst>
              <a:ext uri="{FF2B5EF4-FFF2-40B4-BE49-F238E27FC236}">
                <a16:creationId xmlns:a16="http://schemas.microsoft.com/office/drawing/2014/main" id="{0E5C8058-7676-7AA7-C740-56087CAD5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49810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460</Words>
  <Application>Microsoft Office PowerPoint</Application>
  <PresentationFormat>Widescreen</PresentationFormat>
  <Paragraphs>50</Paragraphs>
  <Slides>18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Office-tema</vt:lpstr>
      <vt:lpstr>Borgerpårørende møde </vt:lpstr>
      <vt:lpstr>Dagsorden  Frokost sammen.   Godkendelse af dagsorden   Formanden har ordet (se bilag)   Kort fra Betina.   - Hvad sker der set fra hendes stol   Status fra leder på Trepas  - Økonomi og investeringer - Pædagogisk faglighed og udvikling  - Tilsynsbesøg - Levnedsmiddelstyrelsen på besøg  - Kløvercafeen ombygning - Status fra omlægning sidste år   Møde med beskæftigelsesudvalget, se særskilt dagsorden(bilag 2) Hvad rør sig rundt, alle får ordet.  Næste møde  Arrangementer   - åbent hus evaluering - deltagelse i Danmarks motionsuge, spinning, kom og mød  - juleafslutning  - forskellige afdelinger på tur.    evt.  Dernæst fortsætter mødet i M5 fra 14.30-15.30 med beskæftigelsesudvalget  </vt:lpstr>
      <vt:lpstr>Frokost </vt:lpstr>
      <vt:lpstr>Godkende dagsorden</vt:lpstr>
      <vt:lpstr>Formanden har ordet </vt:lpstr>
      <vt:lpstr>Oversigt over borgere på Trepas  </vt:lpstr>
      <vt:lpstr>Kort fra Betina</vt:lpstr>
      <vt:lpstr>Status fra leder Trepas </vt:lpstr>
      <vt:lpstr>Økonomi og investeringer</vt:lpstr>
      <vt:lpstr>Tilsynsbesøg D. 6. og 7. september </vt:lpstr>
      <vt:lpstr>Kløvercafeen </vt:lpstr>
      <vt:lpstr>PowerPoint-præsentation</vt:lpstr>
      <vt:lpstr>Pædagogisk faglighed og udvikling </vt:lpstr>
      <vt:lpstr>Møde med beskæftigelsesudvalget </vt:lpstr>
      <vt:lpstr>Hvad rør sig rundt, alle får ordet.  </vt:lpstr>
      <vt:lpstr>Næste møde</vt:lpstr>
      <vt:lpstr>Arrangementer</vt:lpstr>
      <vt:lpstr>Eventuelt</vt:lpstr>
    </vt:vector>
  </TitlesOfParts>
  <Company>Viborg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Borgerpårørende møde</dc:title>
  <dc:creator>Lone Mulvad Barrett</dc:creator>
  <cp:lastModifiedBy>Anette Flarup</cp:lastModifiedBy>
  <cp:revision>2</cp:revision>
  <dcterms:created xsi:type="dcterms:W3CDTF">2023-09-15T06:43:56Z</dcterms:created>
  <dcterms:modified xsi:type="dcterms:W3CDTF">2023-09-21T10:44:40Z</dcterms:modified>
</cp:coreProperties>
</file>